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6" r:id="rId2"/>
    <p:sldId id="264" r:id="rId3"/>
    <p:sldId id="283" r:id="rId4"/>
    <p:sldId id="281" r:id="rId5"/>
    <p:sldId id="282" r:id="rId6"/>
    <p:sldId id="265" r:id="rId7"/>
    <p:sldId id="288" r:id="rId8"/>
    <p:sldId id="284" r:id="rId9"/>
    <p:sldId id="286" r:id="rId10"/>
    <p:sldId id="261" r:id="rId11"/>
    <p:sldId id="258" r:id="rId12"/>
    <p:sldId id="259" r:id="rId1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66421" autoAdjust="0"/>
  </p:normalViewPr>
  <p:slideViewPr>
    <p:cSldViewPr snapToGrid="0">
      <p:cViewPr varScale="1">
        <p:scale>
          <a:sx n="61" d="100"/>
          <a:sy n="61" d="100"/>
        </p:scale>
        <p:origin x="12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3E44F-773C-44AC-81B9-CDA95EC353BE}" type="datetimeFigureOut">
              <a:rPr lang="en-IE" smtClean="0"/>
              <a:t>20/06/2016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39854-DCD9-43D6-8862-53A2B9A3BBB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629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9854-DCD9-43D6-8862-53A2B9A3BBBB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75300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9854-DCD9-43D6-8862-53A2B9A3BBBB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4189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9854-DCD9-43D6-8862-53A2B9A3BBBB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8651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9854-DCD9-43D6-8862-53A2B9A3BBBB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234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9854-DCD9-43D6-8862-53A2B9A3BBBB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638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77B65-D557-4F9D-9647-62A86F3DF1A6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2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77B65-D557-4F9D-9647-62A86F3DF1A6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5838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9854-DCD9-43D6-8862-53A2B9A3BBBB}" type="slidenum">
              <a:rPr lang="en-IE" smtClean="0"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52384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9854-DCD9-43D6-8862-53A2B9A3BBBB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896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9854-DCD9-43D6-8862-53A2B9A3BBBB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3252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9854-DCD9-43D6-8862-53A2B9A3BBBB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5108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9854-DCD9-43D6-8862-53A2B9A3BBBB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172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EBC9D4-9095-46DF-B741-19CFCCDB439C}" type="datetimeFigureOut">
              <a:rPr lang="en-IE" smtClean="0"/>
              <a:t>20/06/2016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0E2FE2-D51F-4517-AB94-3C24E5143F3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C9D4-9095-46DF-B741-19CFCCDB439C}" type="datetimeFigureOut">
              <a:rPr lang="en-IE" smtClean="0"/>
              <a:t>20/06/2016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2FE2-D51F-4517-AB94-3C24E5143F3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C9D4-9095-46DF-B741-19CFCCDB439C}" type="datetimeFigureOut">
              <a:rPr lang="en-IE" smtClean="0"/>
              <a:t>20/06/2016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2FE2-D51F-4517-AB94-3C24E5143F3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4CAC36-7321-4568-894B-BB0363B94977}" type="datetimeFigureOut">
              <a:rPr lang="en-IE" smtClean="0"/>
              <a:pPr/>
              <a:t>20/06/2016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F249-2AD6-4D50-9AFB-71887A0B418C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351617" y="1989139"/>
            <a:ext cx="1219200" cy="914400"/>
          </a:xfr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3437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C9D4-9095-46DF-B741-19CFCCDB439C}" type="datetimeFigureOut">
              <a:rPr lang="en-IE" smtClean="0"/>
              <a:t>20/06/2016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2FE2-D51F-4517-AB94-3C24E5143F33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C9D4-9095-46DF-B741-19CFCCDB439C}" type="datetimeFigureOut">
              <a:rPr lang="en-IE" smtClean="0"/>
              <a:t>20/06/2016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2FE2-D51F-4517-AB94-3C24E5143F33}" type="slidenum">
              <a:rPr lang="en-IE" smtClean="0"/>
              <a:t>‹#›</a:t>
            </a:fld>
            <a:endParaRPr lang="en-IE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C9D4-9095-46DF-B741-19CFCCDB439C}" type="datetimeFigureOut">
              <a:rPr lang="en-IE" smtClean="0"/>
              <a:t>20/06/2016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2FE2-D51F-4517-AB94-3C24E5143F33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C9D4-9095-46DF-B741-19CFCCDB439C}" type="datetimeFigureOut">
              <a:rPr lang="en-IE" smtClean="0"/>
              <a:t>20/06/2016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2FE2-D51F-4517-AB94-3C24E5143F33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C9D4-9095-46DF-B741-19CFCCDB439C}" type="datetimeFigureOut">
              <a:rPr lang="en-IE" smtClean="0"/>
              <a:t>20/06/2016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2FE2-D51F-4517-AB94-3C24E5143F33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C9D4-9095-46DF-B741-19CFCCDB439C}" type="datetimeFigureOut">
              <a:rPr lang="en-IE" smtClean="0"/>
              <a:t>20/06/2016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2FE2-D51F-4517-AB94-3C24E5143F3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4BEBC9D4-9095-46DF-B741-19CFCCDB439C}" type="datetimeFigureOut">
              <a:rPr lang="en-IE" smtClean="0"/>
              <a:t>20/06/2016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2FE2-D51F-4517-AB94-3C24E5143F33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EBC9D4-9095-46DF-B741-19CFCCDB439C}" type="datetimeFigureOut">
              <a:rPr lang="en-IE" smtClean="0"/>
              <a:t>20/06/2016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0E2FE2-D51F-4517-AB94-3C24E5143F33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EBC9D4-9095-46DF-B741-19CFCCDB439C}" type="datetimeFigureOut">
              <a:rPr lang="en-IE" smtClean="0"/>
              <a:t>20/06/2016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10E2FE2-D51F-4517-AB94-3C24E5143F33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871" y="1102484"/>
            <a:ext cx="9144000" cy="33044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Analysis of the factors affecting students’ participation when engaging with optional online teaching and learning activities</a:t>
            </a:r>
            <a:endParaRPr lang="en-IE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57" y="5401019"/>
            <a:ext cx="9144000" cy="1449847"/>
          </a:xfrm>
        </p:spPr>
        <p:txBody>
          <a:bodyPr/>
          <a:lstStyle/>
          <a:p>
            <a:pPr algn="l"/>
            <a:r>
              <a:rPr lang="en-IE" dirty="0">
                <a:solidFill>
                  <a:schemeClr val="tx1"/>
                </a:solidFill>
              </a:rPr>
              <a:t>Karen Dinneen &amp; Pascaline Fresneau</a:t>
            </a:r>
          </a:p>
          <a:p>
            <a:pPr algn="l"/>
            <a:r>
              <a:rPr lang="en-IE" dirty="0">
                <a:solidFill>
                  <a:schemeClr val="tx1"/>
                </a:solidFill>
              </a:rPr>
              <a:t>Dublin Dental University Hospital</a:t>
            </a:r>
          </a:p>
          <a:p>
            <a:pPr algn="l"/>
            <a:r>
              <a:rPr lang="en-IE" dirty="0">
                <a:solidFill>
                  <a:schemeClr val="tx1"/>
                </a:solidFill>
              </a:rPr>
              <a:t>School of Dental Science</a:t>
            </a:r>
          </a:p>
        </p:txBody>
      </p:sp>
      <p:pic>
        <p:nvPicPr>
          <p:cNvPr id="1026" name="Picture 2" descr="W:\National Programme\Logo\Irish Dental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528" y="377686"/>
            <a:ext cx="1431505" cy="229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663989" cy="4351338"/>
          </a:xfrm>
        </p:spPr>
        <p:txBody>
          <a:bodyPr>
            <a:normAutofit/>
          </a:bodyPr>
          <a:lstStyle/>
          <a:p>
            <a:r>
              <a:rPr lang="en-IE" sz="3200" dirty="0"/>
              <a:t>Further development of online teaching &amp; learning activities</a:t>
            </a:r>
          </a:p>
          <a:p>
            <a:r>
              <a:rPr lang="en-IE" sz="3200" dirty="0"/>
              <a:t>Development of online reward system (badges)</a:t>
            </a:r>
          </a:p>
          <a:p>
            <a:r>
              <a:rPr lang="en-IE" sz="3200" dirty="0"/>
              <a:t>Continual monitoring of student </a:t>
            </a:r>
            <a:r>
              <a:rPr lang="en-IE" sz="3200" dirty="0" smtClean="0"/>
              <a:t>engagement</a:t>
            </a:r>
          </a:p>
          <a:p>
            <a:r>
              <a:rPr lang="en-IE" sz="3200" dirty="0" smtClean="0"/>
              <a:t>Analysis </a:t>
            </a:r>
            <a:r>
              <a:rPr lang="en-IE" sz="3200" dirty="0"/>
              <a:t>of impact of online teaching &amp; learning activities and online reward system over the next 3 academic years (until July 2019)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tx1"/>
                </a:solidFill>
                <a:effectLst/>
              </a:rPr>
              <a:t>Project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8101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0870"/>
            <a:ext cx="10972800" cy="43732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IE" sz="3200" dirty="0" smtClean="0"/>
              <a:t>Template </a:t>
            </a:r>
            <a:r>
              <a:rPr lang="en-IE" sz="3200" dirty="0"/>
              <a:t>for other Schools of the Faculty to increase online </a:t>
            </a:r>
            <a:r>
              <a:rPr lang="en-IE" sz="3200" dirty="0" smtClean="0"/>
              <a:t>engagement</a:t>
            </a:r>
          </a:p>
          <a:p>
            <a:pPr>
              <a:lnSpc>
                <a:spcPct val="110000"/>
              </a:lnSpc>
            </a:pPr>
            <a:r>
              <a:rPr lang="en-IE" sz="3200" dirty="0" smtClean="0"/>
              <a:t>Gamification</a:t>
            </a:r>
            <a:endParaRPr lang="en-IE" sz="3200" dirty="0"/>
          </a:p>
          <a:p>
            <a:pPr>
              <a:lnSpc>
                <a:spcPct val="110000"/>
              </a:lnSpc>
            </a:pPr>
            <a:r>
              <a:rPr lang="en-IE" sz="3200" dirty="0" err="1"/>
              <a:t>Badgification</a:t>
            </a:r>
            <a:endParaRPr lang="en-I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7870"/>
            <a:ext cx="10972800" cy="1143000"/>
          </a:xfrm>
        </p:spPr>
        <p:txBody>
          <a:bodyPr>
            <a:noAutofit/>
          </a:bodyPr>
          <a:lstStyle/>
          <a:p>
            <a:r>
              <a:rPr lang="en-IE" dirty="0">
                <a:solidFill>
                  <a:schemeClr val="tx1"/>
                </a:solidFill>
                <a:effectLst/>
              </a:rPr>
              <a:t>Opportunities for other areas in College</a:t>
            </a:r>
          </a:p>
        </p:txBody>
      </p:sp>
    </p:spTree>
    <p:extLst>
      <p:ext uri="{BB962C8B-B14F-4D97-AF65-F5344CB8AC3E}">
        <p14:creationId xmlns:p14="http://schemas.microsoft.com/office/powerpoint/2010/main" val="19705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tx1"/>
                </a:solidFill>
                <a:effectLst/>
              </a:rPr>
              <a:t>Questions?</a:t>
            </a:r>
          </a:p>
        </p:txBody>
      </p:sp>
      <p:pic>
        <p:nvPicPr>
          <p:cNvPr id="4" name="Content Placeholder 3" descr="ques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8592" y="1602206"/>
            <a:ext cx="3046615" cy="230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9322" y="4383639"/>
            <a:ext cx="56051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u="sng" dirty="0"/>
              <a:t>karen.dinneen@dental.tcd.ie</a:t>
            </a:r>
          </a:p>
          <a:p>
            <a:pPr algn="ctr"/>
            <a:r>
              <a:rPr lang="en-IE" sz="2000" b="1" u="sng" dirty="0"/>
              <a:t>pascaline.fresneau@dental.tcd.ie</a:t>
            </a:r>
            <a:r>
              <a:rPr lang="en-IE" sz="2000" u="sng" dirty="0"/>
              <a:t> </a:t>
            </a:r>
          </a:p>
          <a:p>
            <a:pPr algn="ctr"/>
            <a:endParaRPr lang="en-IE" sz="2000" u="sng" dirty="0"/>
          </a:p>
          <a:p>
            <a:pPr algn="ctr"/>
            <a:endParaRPr lang="en-IE" sz="2000" u="sng" dirty="0"/>
          </a:p>
          <a:p>
            <a:pPr algn="ctr"/>
            <a:r>
              <a:rPr lang="en-IE" sz="2400" b="1" dirty="0">
                <a:solidFill>
                  <a:schemeClr val="accent4">
                    <a:lumMod val="75000"/>
                  </a:schemeClr>
                </a:solidFill>
              </a:rPr>
              <a:t>Dublin Dental University Hospital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7255" y="6595636"/>
            <a:ext cx="3969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Image from </a:t>
            </a:r>
            <a:r>
              <a:rPr lang="en-IE" sz="1200" u="sng" dirty="0"/>
              <a:t>http://en.hdyo.org/tee/questions</a:t>
            </a:r>
          </a:p>
        </p:txBody>
      </p:sp>
    </p:spTree>
    <p:extLst>
      <p:ext uri="{BB962C8B-B14F-4D97-AF65-F5344CB8AC3E}">
        <p14:creationId xmlns:p14="http://schemas.microsoft.com/office/powerpoint/2010/main" val="6599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tx1"/>
                </a:solidFill>
                <a:effectLst/>
              </a:rPr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417638"/>
            <a:ext cx="6069496" cy="4525963"/>
          </a:xfrm>
        </p:spPr>
        <p:txBody>
          <a:bodyPr>
            <a:normAutofit/>
          </a:bodyPr>
          <a:lstStyle/>
          <a:p>
            <a:r>
              <a:rPr lang="en-IE" sz="3200" dirty="0"/>
              <a:t>Dublin Dental University Hospital - School of Dental Science </a:t>
            </a:r>
          </a:p>
          <a:p>
            <a:r>
              <a:rPr lang="en-IE" sz="3200" dirty="0"/>
              <a:t>National Dental Nurse Training Programme of Ireland - Diploma in Dental Nursing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101526" y="6581001"/>
            <a:ext cx="5153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u="sng" dirty="0"/>
              <a:t>Image from http://www.dentalhospital.ie/about-us</a:t>
            </a:r>
          </a:p>
        </p:txBody>
      </p:sp>
      <p:pic>
        <p:nvPicPr>
          <p:cNvPr id="10" name="Picture 2" descr="http://www.bmp.ie/assets/images/projects/Dublin_Dental/Dublin%20Dent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/>
          <a:stretch/>
        </p:blipFill>
        <p:spPr bwMode="auto">
          <a:xfrm>
            <a:off x="6603802" y="1796560"/>
            <a:ext cx="5153676" cy="279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W:\National Programme\Logo\NDNT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23" y="281409"/>
            <a:ext cx="134059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94" y="247625"/>
            <a:ext cx="9798456" cy="1252984"/>
          </a:xfrm>
        </p:spPr>
        <p:txBody>
          <a:bodyPr>
            <a:noAutofit/>
          </a:bodyPr>
          <a:lstStyle/>
          <a:p>
            <a:pPr algn="ctr"/>
            <a:r>
              <a:rPr lang="en-IE" dirty="0">
                <a:solidFill>
                  <a:schemeClr val="tx1"/>
                </a:solidFill>
                <a:effectLst/>
              </a:rPr>
              <a:t>National Dental Nurse Training Programme of Ireland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934" y="2367897"/>
            <a:ext cx="5564216" cy="384886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IE" sz="3200" dirty="0"/>
              <a:t>16 month part-time programme</a:t>
            </a:r>
          </a:p>
          <a:p>
            <a:pPr>
              <a:buClrTx/>
            </a:pPr>
            <a:r>
              <a:rPr lang="en-IE" sz="3200" dirty="0"/>
              <a:t>Trainee dental nurses in dental surgeries</a:t>
            </a:r>
          </a:p>
          <a:p>
            <a:endParaRPr lang="en-I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51755" y="5174597"/>
            <a:ext cx="4210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i="1" dirty="0"/>
              <a:t>The Dental Team</a:t>
            </a:r>
            <a:endParaRPr lang="en-GB" sz="1200" i="1" dirty="0"/>
          </a:p>
        </p:txBody>
      </p:sp>
      <p:pic>
        <p:nvPicPr>
          <p:cNvPr id="4" name="Picture 2" descr="W:\National Programme\DISTANCE LEARNING\Blackboard\Collaborate\Project Management\Proposal for BB conference 2015\Presentation\pics\for presentation\DDSH-12-7-06-CD1-0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55" y="2367897"/>
            <a:ext cx="4210051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W:\National Programme\Logo\NDNT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6" y="277243"/>
            <a:ext cx="134059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928" y="243459"/>
            <a:ext cx="9798456" cy="1252984"/>
          </a:xfrm>
        </p:spPr>
        <p:txBody>
          <a:bodyPr>
            <a:noAutofit/>
          </a:bodyPr>
          <a:lstStyle/>
          <a:p>
            <a:pPr algn="ctr"/>
            <a:r>
              <a:rPr lang="en-IE" dirty="0">
                <a:solidFill>
                  <a:schemeClr val="tx1"/>
                </a:solidFill>
                <a:effectLst/>
              </a:rPr>
              <a:t>National Dental Nurse Training Programme of Ireland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0168" y="1808737"/>
            <a:ext cx="5564216" cy="437648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IE" sz="3200" dirty="0"/>
              <a:t>Utilising Online</a:t>
            </a:r>
            <a:br>
              <a:rPr lang="en-IE" sz="3200" dirty="0"/>
            </a:br>
            <a:r>
              <a:rPr lang="en-IE" sz="3200" dirty="0"/>
              <a:t>Learning Technologies</a:t>
            </a:r>
          </a:p>
          <a:p>
            <a:endParaRPr lang="en-IE" sz="3200" dirty="0"/>
          </a:p>
          <a:p>
            <a:endParaRPr lang="en-IE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8" t="28591" r="33452" b="21974"/>
          <a:stretch/>
        </p:blipFill>
        <p:spPr bwMode="auto">
          <a:xfrm>
            <a:off x="561473" y="1622675"/>
            <a:ext cx="5325979" cy="465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060" y="6401043"/>
            <a:ext cx="4265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Videoconferencing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7967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0829"/>
            <a:ext cx="10972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3000" dirty="0" smtClean="0"/>
              <a:t>Increasing student </a:t>
            </a:r>
            <a:r>
              <a:rPr lang="en-IE" sz="3000" dirty="0"/>
              <a:t>online engagement and </a:t>
            </a:r>
            <a:r>
              <a:rPr lang="en-IE" sz="3000" dirty="0" smtClean="0"/>
              <a:t>socialisation by</a:t>
            </a:r>
            <a:r>
              <a:rPr lang="en-IE" sz="3000" dirty="0"/>
              <a:t>:</a:t>
            </a:r>
          </a:p>
          <a:p>
            <a:pPr lvl="0"/>
            <a:r>
              <a:rPr lang="en-IE" sz="3000" dirty="0"/>
              <a:t>Creating additional online teaching and learning activities using gamification pedagogy</a:t>
            </a:r>
          </a:p>
          <a:p>
            <a:pPr lvl="0"/>
            <a:r>
              <a:rPr lang="en-IE" sz="3000" dirty="0"/>
              <a:t>Creating an online reward system (badges) for the successful completion of online activities</a:t>
            </a:r>
          </a:p>
          <a:p>
            <a:pPr lvl="0"/>
            <a:r>
              <a:rPr lang="en-IE" sz="3000" dirty="0"/>
              <a:t>Analysing student engagement with these online teaching and learning activities and online reward system</a:t>
            </a:r>
          </a:p>
          <a:p>
            <a:endParaRPr lang="en-IE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1"/>
                </a:solidFill>
                <a:effectLst/>
              </a:rPr>
              <a:t>Our project</a:t>
            </a:r>
            <a:endParaRPr lang="en-I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31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8265"/>
            <a:ext cx="787841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3000" dirty="0"/>
              <a:t>On Blackboard</a:t>
            </a:r>
          </a:p>
          <a:p>
            <a:r>
              <a:rPr lang="en-IE" sz="3000" dirty="0"/>
              <a:t>Additional discussion forums</a:t>
            </a:r>
          </a:p>
          <a:p>
            <a:r>
              <a:rPr lang="en-IE" sz="3000" dirty="0"/>
              <a:t>Study </a:t>
            </a:r>
            <a:r>
              <a:rPr lang="en-IE" sz="3000" dirty="0" smtClean="0"/>
              <a:t>aids</a:t>
            </a:r>
          </a:p>
          <a:p>
            <a:r>
              <a:rPr lang="en-IE" sz="3000" dirty="0" smtClean="0"/>
              <a:t>Treasure </a:t>
            </a:r>
            <a:r>
              <a:rPr lang="en-IE" sz="3000" dirty="0"/>
              <a:t>hunts</a:t>
            </a:r>
          </a:p>
          <a:p>
            <a:r>
              <a:rPr lang="en-IE" sz="3000" dirty="0" smtClean="0"/>
              <a:t>Quick </a:t>
            </a:r>
            <a:r>
              <a:rPr lang="en-IE" sz="3000" dirty="0"/>
              <a:t>quizzes for self-assessment</a:t>
            </a:r>
          </a:p>
          <a:p>
            <a:r>
              <a:rPr lang="en-IE" sz="3000" dirty="0" smtClean="0"/>
              <a:t>Online reward system (badges)</a:t>
            </a:r>
            <a:endParaRPr lang="en-IE" sz="3000" dirty="0"/>
          </a:p>
          <a:p>
            <a:endParaRPr lang="en-IE" sz="3000" dirty="0" smtClean="0"/>
          </a:p>
          <a:p>
            <a:pPr marL="0" indent="0">
              <a:buNone/>
            </a:pPr>
            <a:r>
              <a:rPr lang="en-IE" sz="3000" dirty="0"/>
              <a:t>On Blackboard Collaborate</a:t>
            </a:r>
          </a:p>
          <a:p>
            <a:r>
              <a:rPr lang="en-IE" sz="3000" dirty="0"/>
              <a:t>Group work</a:t>
            </a:r>
          </a:p>
          <a:p>
            <a:endParaRPr lang="en-IE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tx1"/>
                </a:solidFill>
                <a:effectLst/>
              </a:rPr>
              <a:t>Progress to 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62" y="480480"/>
            <a:ext cx="1629292" cy="14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Quick Quiz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t="10344" b="6305"/>
          <a:stretch/>
        </p:blipFill>
        <p:spPr bwMode="auto">
          <a:xfrm>
            <a:off x="1154238" y="1293248"/>
            <a:ext cx="10307076" cy="5095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16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Badges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t="18520" r="2063" b="8106"/>
          <a:stretch/>
        </p:blipFill>
        <p:spPr bwMode="auto">
          <a:xfrm>
            <a:off x="1469741" y="1481138"/>
            <a:ext cx="9061625" cy="4525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57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/>
        </p:blipFill>
        <p:spPr>
          <a:xfrm>
            <a:off x="2149056" y="1343350"/>
            <a:ext cx="7946921" cy="50277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Online group work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1182</TotalTime>
  <Words>260</Words>
  <Application>Microsoft Office PowerPoint</Application>
  <PresentationFormat>Widescreen</PresentationFormat>
  <Paragraphs>61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Lucida Sans Unicode</vt:lpstr>
      <vt:lpstr>Verdana</vt:lpstr>
      <vt:lpstr>Wingdings 2</vt:lpstr>
      <vt:lpstr>Wingdings 3</vt:lpstr>
      <vt:lpstr>Concourse</vt:lpstr>
      <vt:lpstr>Analysis of the factors affecting students’ participation when engaging with optional online teaching and learning activities</vt:lpstr>
      <vt:lpstr>Introduction</vt:lpstr>
      <vt:lpstr>National Dental Nurse Training Programme of Ireland </vt:lpstr>
      <vt:lpstr>National Dental Nurse Training Programme of Ireland </vt:lpstr>
      <vt:lpstr>Our project</vt:lpstr>
      <vt:lpstr>Progress to date</vt:lpstr>
      <vt:lpstr>Quick Quiz</vt:lpstr>
      <vt:lpstr>Badges</vt:lpstr>
      <vt:lpstr>Online group work</vt:lpstr>
      <vt:lpstr>Project sustainability</vt:lpstr>
      <vt:lpstr>Opportunities for other areas in College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Corporate Edition</dc:creator>
  <cp:lastModifiedBy>Pascaline Fresneau</cp:lastModifiedBy>
  <cp:revision>106</cp:revision>
  <cp:lastPrinted>2016-06-17T09:23:18Z</cp:lastPrinted>
  <dcterms:created xsi:type="dcterms:W3CDTF">2016-05-23T16:41:59Z</dcterms:created>
  <dcterms:modified xsi:type="dcterms:W3CDTF">2016-06-20T13:27:21Z</dcterms:modified>
</cp:coreProperties>
</file>